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1" r:id="rId2"/>
    <p:sldId id="257" r:id="rId3"/>
    <p:sldId id="256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93E3F"/>
    <a:srgbClr val="F9EF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17"/>
    <p:restoredTop sz="94692"/>
  </p:normalViewPr>
  <p:slideViewPr>
    <p:cSldViewPr snapToGrid="0">
      <p:cViewPr varScale="1">
        <p:scale>
          <a:sx n="106" d="100"/>
          <a:sy n="106" d="100"/>
        </p:scale>
        <p:origin x="560" y="17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31E410-E872-FA51-C8A5-F88AF109AF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7B3EEBD-7D72-5B55-CC7F-6FC4DAD875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5A4ADC8-0000-96CC-3FB6-9220E4410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505C3-7C46-854B-A311-6845F6E5ADAE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F9522A-4BDB-5E51-0418-FECA936B1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9E1EACC-B504-6910-3698-87D8BD40B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BECC6-D136-1C46-A562-445ED99A61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63208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572FFD-AEB6-4B72-7BBD-274A4EBF4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3962B88-CB13-D148-0DDC-05FD656626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B3CA09B-C79B-5AB3-2DC1-47D66F188A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505C3-7C46-854B-A311-6845F6E5ADAE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190E878-7AC0-AF17-8A5B-0A1A78E43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14AB79-C730-99DE-68D9-218DBBE6B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BECC6-D136-1C46-A562-445ED99A61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41654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C3042F8-631E-9016-4664-B79D51100C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D53D3AC-F659-8B0B-B472-C5C5F2A113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22D87DB-5FC5-A493-DF08-3477D5F56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505C3-7C46-854B-A311-6845F6E5ADAE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B04905-C73C-1AC9-3842-E963BB66B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0A65F2-E379-60E7-DBE6-02AD45A10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BECC6-D136-1C46-A562-445ED99A61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6417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9CC870-F81D-76FC-4027-000D141EE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3117088-80C9-3A66-73C6-96133046BC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E4298D9-36A0-98EF-91EE-370D33DBE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505C3-7C46-854B-A311-6845F6E5ADAE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387834-1294-C3BF-55F1-960DFF660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AA51E21-6357-8205-02F2-396DE53BD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BECC6-D136-1C46-A562-445ED99A61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1707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83A968-34D2-A152-DA67-A4B0F30B9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3516014-3109-5D08-C08E-644E7A2BF1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3F05619-2AED-9A22-E748-CB1C986DD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505C3-7C46-854B-A311-6845F6E5ADAE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88EFEBE-9975-FF17-9918-E4CDF647B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6E7F067-28BB-4A71-4480-F867A2E3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BECC6-D136-1C46-A562-445ED99A61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0568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3C30B7-8E8C-C482-E1B1-B8882CD8F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A0E02D4-AA85-E2C0-61C6-C40D4BE169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617F1D9-5444-B797-4010-186943A40B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9C9F1BB-CABB-9EB7-6615-1BD434D2F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505C3-7C46-854B-A311-6845F6E5ADAE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62B5170-6566-FADA-E68B-0F3E5DED7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96C0254-D38D-6C19-C844-E16DCBCE8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BECC6-D136-1C46-A562-445ED99A61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9815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5049F8-31F1-53FE-ADC6-0A634A1AC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4226F2C-0749-BF85-5DC6-CABCA49951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1CD00D8-0731-EF2A-66D6-86EAD0C185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7090CC2-DC21-C832-E829-A3167FFA2A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15714C6-2296-460C-79F2-8689E7461E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5ACA544-0B4D-BE40-05A1-B0B5F79AD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505C3-7C46-854B-A311-6845F6E5ADAE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19B3842-0D92-2652-1803-EDE4409CC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4BEA5DF-2FD5-5FD3-2802-BE45506D3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BECC6-D136-1C46-A562-445ED99A61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8704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75FA44-8577-279F-DD2C-9F96658EB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3A8BC07-D8C2-FA5B-8346-C5FBE0A54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505C3-7C46-854B-A311-6845F6E5ADAE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C6C7B4C-A7E3-4FC1-5569-D9FE24B80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54CEEBC-3E8E-5199-5087-8B4071873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BECC6-D136-1C46-A562-445ED99A61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3076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C30B8A2-C276-A3FE-4ED5-13EAC69A3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505C3-7C46-854B-A311-6845F6E5ADAE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3D55480-3021-2239-09BB-1E95415C5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0AC5810-8981-F0F2-5695-290AD89EF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BECC6-D136-1C46-A562-445ED99A61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6455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CD2E21-CF85-B379-1C54-BB3D710B7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66F5B7A-5578-1D9D-7912-1189FEA1CD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FBCDD61-9891-F2AE-38DA-4855ACDF48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C75A8F6-C99A-D8BB-EF0A-6551EA318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505C3-7C46-854B-A311-6845F6E5ADAE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3DF8DA3-A7F1-E934-8162-C7060665B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683655D-2E8A-670C-20C9-2B2458D37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BECC6-D136-1C46-A562-445ED99A61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7486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10C329-CB5C-222E-57AB-5768B80F5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CC8D495-98CA-3C45-1EBF-B86402FAD6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7847D9C-C0D8-AD8A-9667-EA1C2CA841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348FF78-DEBE-F8B3-8ABD-33C450848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505C3-7C46-854B-A311-6845F6E5ADAE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A14E084-43C0-9A1C-06BB-E9F982644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44782A3-DC90-5CDF-5559-C138E725B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BECC6-D136-1C46-A562-445ED99A61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2803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79AFA1-849E-3343-EE63-42BA5210B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902387A-F024-E49E-74B1-51FA4C8DB6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2F6E58-3F7E-4C9A-790B-7F8E546B08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A505C3-7C46-854B-A311-6845F6E5ADAE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23912B8-764F-B4C7-D551-B059802F4A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E01544-8E18-9A6B-AB70-8ABB6408D7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DBECC6-D136-1C46-A562-445ED99A61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2780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66BBAC9-AB51-A34A-90AD-AC820CAD7F6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177" b="7353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4" name="Picture 2" descr="Picture background">
            <a:extLst>
              <a:ext uri="{FF2B5EF4-FFF2-40B4-BE49-F238E27FC236}">
                <a16:creationId xmlns:a16="http://schemas.microsoft.com/office/drawing/2014/main" id="{F73D3823-21AD-3352-A4B9-185677EA2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025" y="0"/>
            <a:ext cx="1603949" cy="1603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Picture background">
            <a:extLst>
              <a:ext uri="{FF2B5EF4-FFF2-40B4-BE49-F238E27FC236}">
                <a16:creationId xmlns:a16="http://schemas.microsoft.com/office/drawing/2014/main" id="{CF95DCD2-5688-BC6D-6DAB-DBD8E86A2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biLevel thresh="75000"/>
            <a:alphaModFix amt="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3193" y="0"/>
            <a:ext cx="1447639" cy="1603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User\Desktop\учеба\Выборы - 2018\2r9x9WLJt2Q.jpg">
            <a:extLst>
              <a:ext uri="{FF2B5EF4-FFF2-40B4-BE49-F238E27FC236}">
                <a16:creationId xmlns:a16="http://schemas.microsoft.com/office/drawing/2014/main" id="{10847E02-8D10-6572-4B47-BC076DC99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alphaModFix amt="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 bwMode="auto">
          <a:xfrm>
            <a:off x="8821167" y="71155"/>
            <a:ext cx="1447639" cy="1532794"/>
          </a:xfrm>
          <a:prstGeom prst="ellipse">
            <a:avLst/>
          </a:prstGeom>
          <a:ln w="63500" cap="rnd">
            <a:solidFill>
              <a:schemeClr val="bg1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476939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238FAB0-A15F-7659-1553-B0F68A59DA6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722" t="25613" r="7940" b="5573"/>
          <a:stretch/>
        </p:blipFill>
        <p:spPr>
          <a:xfrm>
            <a:off x="0" y="0"/>
            <a:ext cx="1233209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CB5103F-B380-3F65-3C41-CBB2E8B30745}"/>
              </a:ext>
            </a:extLst>
          </p:cNvPr>
          <p:cNvSpPr txBox="1"/>
          <p:nvPr/>
        </p:nvSpPr>
        <p:spPr>
          <a:xfrm>
            <a:off x="689547" y="1364105"/>
            <a:ext cx="47818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>
                <a:solidFill>
                  <a:srgbClr val="F9EFE0"/>
                </a:solidFill>
                <a:latin typeface="Bookman Old Style" panose="02050604050505020204" pitchFamily="18" charset="0"/>
              </a:rPr>
              <a:t>Через тернии к звездам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F90B3A7B-CD88-EB6A-9DAA-A1A48BF70DF4}"/>
              </a:ext>
            </a:extLst>
          </p:cNvPr>
          <p:cNvCxnSpPr>
            <a:cxnSpLocks/>
          </p:cNvCxnSpPr>
          <p:nvPr/>
        </p:nvCxnSpPr>
        <p:spPr>
          <a:xfrm>
            <a:off x="539644" y="447554"/>
            <a:ext cx="0" cy="1498138"/>
          </a:xfrm>
          <a:prstGeom prst="line">
            <a:avLst/>
          </a:prstGeom>
          <a:ln w="19050">
            <a:solidFill>
              <a:srgbClr val="F9EF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4A6B457-1B5E-6B40-7605-98D9822AA679}"/>
              </a:ext>
            </a:extLst>
          </p:cNvPr>
          <p:cNvSpPr txBox="1"/>
          <p:nvPr/>
        </p:nvSpPr>
        <p:spPr>
          <a:xfrm>
            <a:off x="539644" y="2974989"/>
            <a:ext cx="111376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latin typeface="Bookman Old Style" panose="02050604050505020204" pitchFamily="18" charset="0"/>
              </a:rPr>
              <a:t>Вместе мы улучшим обучение и сделаем комфортным проживание в общежитиях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AB1349-4165-7B8D-73B9-6996727A1C0A}"/>
              </a:ext>
            </a:extLst>
          </p:cNvPr>
          <p:cNvSpPr txBox="1"/>
          <p:nvPr/>
        </p:nvSpPr>
        <p:spPr>
          <a:xfrm>
            <a:off x="2940571" y="4715363"/>
            <a:ext cx="87367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800" i="1" dirty="0">
                <a:latin typeface="Bookman Old Style" panose="02050604050505020204" pitchFamily="18" charset="0"/>
              </a:rPr>
              <a:t>Сделай правильный выбор</a:t>
            </a:r>
          </a:p>
        </p:txBody>
      </p:sp>
      <p:pic>
        <p:nvPicPr>
          <p:cNvPr id="12" name="Рисунок 11" descr="Флажок со сплошной заливкой">
            <a:extLst>
              <a:ext uri="{FF2B5EF4-FFF2-40B4-BE49-F238E27FC236}">
                <a16:creationId xmlns:a16="http://schemas.microsoft.com/office/drawing/2014/main" id="{33EC1F24-5D20-CC32-51A1-6A06DDAB79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66078" y="462996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7107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03FC555-C95C-C442-1006-C7414F5AF38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528" t="25304" r="8326" b="711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112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889A8D7-C814-24F8-41FE-8CC9DC14C36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588" b="7941"/>
          <a:stretch/>
        </p:blipFill>
        <p:spPr>
          <a:xfrm>
            <a:off x="17755" y="26634"/>
            <a:ext cx="12192001" cy="685800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69FC259-5E25-CACB-101A-5DF8454428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800" r="800"/>
          <a:stretch/>
        </p:blipFill>
        <p:spPr>
          <a:xfrm>
            <a:off x="341113" y="1124261"/>
            <a:ext cx="3616290" cy="55195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1F3D8E-DC4E-AC25-9DE9-2E3818AE76A9}"/>
              </a:ext>
            </a:extLst>
          </p:cNvPr>
          <p:cNvSpPr txBox="1"/>
          <p:nvPr/>
        </p:nvSpPr>
        <p:spPr>
          <a:xfrm>
            <a:off x="3957403" y="2188564"/>
            <a:ext cx="823459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latin typeface="Bookman Old Style" panose="02050604050505020204" pitchFamily="18" charset="0"/>
              </a:rPr>
              <a:t>Родилась в городе Чита 13 октября 2003 г.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latin typeface="Bookman Old Style" panose="02050604050505020204" pitchFamily="18" charset="0"/>
              </a:rPr>
              <a:t>Окончила МБОУ СОШ №2 с золотой медалью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latin typeface="Bookman Old Style" panose="02050604050505020204" pitchFamily="18" charset="0"/>
              </a:rPr>
              <a:t>Поступила в ФГБОУ ВО ЧГМА в 2021 году на специальность «Педиатрия»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latin typeface="Bookman Old Style" panose="02050604050505020204" pitchFamily="18" charset="0"/>
              </a:rPr>
              <a:t>Занимаю должность руководителя АНТ «Орнамент»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latin typeface="Bookman Old Style" panose="02050604050505020204" pitchFamily="18" charset="0"/>
              </a:rPr>
              <a:t>Состою в волонтерском отряде «Волонтеры-медики»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latin typeface="Bookman Old Style" panose="02050604050505020204" pitchFamily="18" charset="0"/>
              </a:rPr>
              <a:t>Тьютор на протяжении 2 лет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latin typeface="Bookman Old Style" panose="02050604050505020204" pitchFamily="18" charset="0"/>
              </a:rPr>
              <a:t>Занимаюсь в секции легкой атлетике </a:t>
            </a:r>
          </a:p>
        </p:txBody>
      </p:sp>
    </p:spTree>
    <p:extLst>
      <p:ext uri="{BB962C8B-B14F-4D97-AF65-F5344CB8AC3E}">
        <p14:creationId xmlns:p14="http://schemas.microsoft.com/office/powerpoint/2010/main" val="35992270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990A730-7AE6-5E8B-A171-DFF0A7774C5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883" b="7352"/>
          <a:stretch/>
        </p:blipFill>
        <p:spPr>
          <a:xfrm>
            <a:off x="-29706" y="0"/>
            <a:ext cx="1225141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AD149FB-7F0B-4AFA-A33A-D9D6BF496AA5}"/>
              </a:ext>
            </a:extLst>
          </p:cNvPr>
          <p:cNvSpPr txBox="1"/>
          <p:nvPr/>
        </p:nvSpPr>
        <p:spPr>
          <a:xfrm>
            <a:off x="1179820" y="4262731"/>
            <a:ext cx="9799879" cy="118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ru-RU" sz="3200" dirty="0"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3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еализация основных направлений студенческого самоуправления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78490A-AF89-1268-32F4-AA243C7631E0}"/>
              </a:ext>
            </a:extLst>
          </p:cNvPr>
          <p:cNvSpPr txBox="1"/>
          <p:nvPr/>
        </p:nvSpPr>
        <p:spPr>
          <a:xfrm>
            <a:off x="585166" y="515091"/>
            <a:ext cx="677555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i="1" dirty="0">
                <a:solidFill>
                  <a:srgbClr val="F9EFE0"/>
                </a:solidFill>
                <a:latin typeface="Bookman Old Style" panose="02050604050505020204" pitchFamily="18" charset="0"/>
                <a:ea typeface="Hiragino Mincho ProN W3" panose="02020300000000000000" pitchFamily="18" charset="-128"/>
                <a:cs typeface="Lao Sangam MN" pitchFamily="2" charset="0"/>
              </a:rPr>
              <a:t>Цель совета обучающихся</a:t>
            </a:r>
            <a:endParaRPr lang="ru-RU" sz="1050" i="1" dirty="0">
              <a:solidFill>
                <a:srgbClr val="F9EFE0"/>
              </a:solidFill>
              <a:latin typeface="Bookman Old Style" panose="02050604050505020204" pitchFamily="18" charset="0"/>
              <a:ea typeface="Hiragino Mincho ProN W3" panose="02020300000000000000" pitchFamily="18" charset="-128"/>
              <a:cs typeface="Lao Sangam MN" pitchFamily="2" charset="0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6E6FF862-DA8E-FF61-93E3-198733F3BE0F}"/>
              </a:ext>
            </a:extLst>
          </p:cNvPr>
          <p:cNvCxnSpPr/>
          <p:nvPr/>
        </p:nvCxnSpPr>
        <p:spPr>
          <a:xfrm>
            <a:off x="959369" y="3356840"/>
            <a:ext cx="0" cy="2996275"/>
          </a:xfrm>
          <a:prstGeom prst="line">
            <a:avLst/>
          </a:prstGeom>
          <a:ln w="19050">
            <a:solidFill>
              <a:srgbClr val="C93E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3DDE976C-2FA0-368C-EE75-DD313F9227E5}"/>
              </a:ext>
            </a:extLst>
          </p:cNvPr>
          <p:cNvCxnSpPr/>
          <p:nvPr/>
        </p:nvCxnSpPr>
        <p:spPr>
          <a:xfrm>
            <a:off x="11200149" y="3209437"/>
            <a:ext cx="0" cy="2996275"/>
          </a:xfrm>
          <a:prstGeom prst="line">
            <a:avLst/>
          </a:prstGeom>
          <a:ln w="19050">
            <a:solidFill>
              <a:srgbClr val="C93E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76556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4BD2531-2E63-6601-47F7-A2FA8B6D30A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882" b="7942"/>
          <a:stretch/>
        </p:blipFill>
        <p:spPr>
          <a:xfrm>
            <a:off x="-1" y="-1"/>
            <a:ext cx="12255455" cy="68580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D5472F-09F8-4F0B-DDF8-CD807E01ADEC}"/>
              </a:ext>
            </a:extLst>
          </p:cNvPr>
          <p:cNvSpPr txBox="1"/>
          <p:nvPr/>
        </p:nvSpPr>
        <p:spPr>
          <a:xfrm>
            <a:off x="8919148" y="389744"/>
            <a:ext cx="29880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i="1" dirty="0">
                <a:solidFill>
                  <a:srgbClr val="F9EFE0"/>
                </a:solidFill>
                <a:latin typeface="Bookman Old Style" panose="02050604050505020204" pitchFamily="18" charset="0"/>
              </a:rPr>
              <a:t>Задачи</a:t>
            </a:r>
            <a:endParaRPr lang="ru-RU" i="1" dirty="0">
              <a:solidFill>
                <a:srgbClr val="F9EFE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045459-F73C-6F55-0EF4-513A05208212}"/>
              </a:ext>
            </a:extLst>
          </p:cNvPr>
          <p:cNvSpPr txBox="1"/>
          <p:nvPr/>
        </p:nvSpPr>
        <p:spPr>
          <a:xfrm>
            <a:off x="1593201" y="2169906"/>
            <a:ext cx="1045889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C93E3F"/>
              </a:buClr>
              <a:buFont typeface="Wingdings" pitchFamily="2" charset="2"/>
              <a:buChar char="ü"/>
            </a:pPr>
            <a:r>
              <a:rPr lang="ru-RU" sz="2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Формирование активной гражданской позиции обучающихся</a:t>
            </a:r>
          </a:p>
          <a:p>
            <a:pPr marL="457200" indent="-457200">
              <a:buClr>
                <a:srgbClr val="C93E3F"/>
              </a:buClr>
              <a:buFont typeface="Wingdings" pitchFamily="2" charset="2"/>
              <a:buChar char="ü"/>
            </a:pPr>
            <a:r>
              <a:rPr lang="ru-RU" sz="2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Сохранение и развитие традиций студенчества</a:t>
            </a:r>
            <a:endParaRPr lang="ru-RU" sz="2800" dirty="0">
              <a:latin typeface="Bookman Old Style" panose="02050604050505020204" pitchFamily="18" charset="0"/>
              <a:ea typeface="Times New Roman" panose="02020603050405020304" pitchFamily="18" charset="0"/>
            </a:endParaRPr>
          </a:p>
          <a:p>
            <a:pPr marL="457200" indent="-457200">
              <a:buClr>
                <a:srgbClr val="C93E3F"/>
              </a:buClr>
              <a:buFont typeface="Wingdings" pitchFamily="2" charset="2"/>
              <a:buChar char="ü"/>
            </a:pPr>
            <a:r>
              <a:rPr lang="ru-RU" sz="2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Содействие в реализации общественно значимых молодежных инициатив</a:t>
            </a:r>
            <a:endParaRPr lang="ru-RU" sz="2800" dirty="0">
              <a:latin typeface="Bookman Old Style" panose="02050604050505020204" pitchFamily="18" charset="0"/>
              <a:ea typeface="Times New Roman" panose="02020603050405020304" pitchFamily="18" charset="0"/>
            </a:endParaRPr>
          </a:p>
          <a:p>
            <a:pPr marL="457200" indent="-457200">
              <a:buClr>
                <a:srgbClr val="C93E3F"/>
              </a:buClr>
              <a:buFont typeface="Wingdings" pitchFamily="2" charset="2"/>
              <a:buChar char="ü"/>
            </a:pPr>
            <a:r>
              <a:rPr lang="ru-RU" sz="2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Защита прав обучающихся ЧГМА</a:t>
            </a:r>
            <a:endParaRPr lang="ru-RU" sz="2800" dirty="0">
              <a:latin typeface="Bookman Old Style" panose="02050604050505020204" pitchFamily="18" charset="0"/>
              <a:ea typeface="Times New Roman" panose="02020603050405020304" pitchFamily="18" charset="0"/>
            </a:endParaRPr>
          </a:p>
          <a:p>
            <a:pPr marL="457200" indent="-457200">
              <a:buClr>
                <a:srgbClr val="C93E3F"/>
              </a:buClr>
              <a:buFont typeface="Wingdings" pitchFamily="2" charset="2"/>
              <a:buChar char="ü"/>
            </a:pPr>
            <a:r>
              <a:rPr lang="ru-RU" sz="2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Содействие органам управления ВУЗа в решении образовательных и научных задач</a:t>
            </a:r>
            <a:r>
              <a:rPr lang="ru-RU" sz="2800" dirty="0">
                <a:effectLst/>
                <a:latin typeface="Bookman Old Style" panose="02050604050505020204" pitchFamily="18" charset="0"/>
              </a:rPr>
              <a:t> </a:t>
            </a:r>
            <a:endParaRPr lang="ru-RU" sz="28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99032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5C10056-D948-FDE7-5195-1D4E66CEA9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529" t="25921" r="8132" b="6191"/>
          <a:stretch/>
        </p:blipFill>
        <p:spPr>
          <a:xfrm>
            <a:off x="0" y="0"/>
            <a:ext cx="1250026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5C0FFF-CF42-F401-D791-1B72C96BF7A4}"/>
              </a:ext>
            </a:extLst>
          </p:cNvPr>
          <p:cNvSpPr txBox="1"/>
          <p:nvPr/>
        </p:nvSpPr>
        <p:spPr>
          <a:xfrm>
            <a:off x="4811843" y="2274838"/>
            <a:ext cx="73801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6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Создание новых волонтерских отрядов патриотической направленности и проектной деятельности ВУЗа </a:t>
            </a:r>
            <a:endParaRPr lang="ru-RU" sz="3600" dirty="0">
              <a:latin typeface="Bookman Old Style" panose="02050604050505020204" pitchFamily="18" charset="0"/>
            </a:endParaRPr>
          </a:p>
        </p:txBody>
      </p:sp>
      <p:pic>
        <p:nvPicPr>
          <p:cNvPr id="6" name="Рисунок 5" descr="Собрание со сплошной заливкой">
            <a:extLst>
              <a:ext uri="{FF2B5EF4-FFF2-40B4-BE49-F238E27FC236}">
                <a16:creationId xmlns:a16="http://schemas.microsoft.com/office/drawing/2014/main" id="{56D3A332-787F-98A2-EC8A-D2CA262D95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13036" y="5279036"/>
            <a:ext cx="1578964" cy="1578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618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BD6D844-4359-53DC-2082-88B2D74DB1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722" t="25612" r="7940" b="5883"/>
          <a:stretch/>
        </p:blipFill>
        <p:spPr>
          <a:xfrm>
            <a:off x="0" y="0"/>
            <a:ext cx="1238765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9A61F6-21AC-343D-D23E-466C16D26057}"/>
              </a:ext>
            </a:extLst>
          </p:cNvPr>
          <p:cNvSpPr txBox="1"/>
          <p:nvPr/>
        </p:nvSpPr>
        <p:spPr>
          <a:xfrm>
            <a:off x="3732552" y="1228397"/>
            <a:ext cx="834952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6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          Расширение и увеличение                       творческих коллективов   </a:t>
            </a:r>
          </a:p>
          <a:p>
            <a:pPr algn="r"/>
            <a:r>
              <a:rPr lang="ru-RU" sz="36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 </a:t>
            </a:r>
          </a:p>
          <a:p>
            <a:pPr algn="r"/>
            <a:br>
              <a:rPr lang="ru-RU" sz="36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</a:br>
            <a:r>
              <a:rPr lang="ru-RU" sz="36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Проведение конкурса на выбор талисмана академии</a:t>
            </a:r>
            <a:br>
              <a:rPr lang="ru-RU" sz="3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</a:br>
            <a:br>
              <a:rPr lang="ru-RU" sz="3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</a:br>
            <a:endParaRPr lang="ru-RU" sz="3200" dirty="0">
              <a:latin typeface="Bookman Old Style" panose="02050604050505020204" pitchFamily="18" charset="0"/>
            </a:endParaRPr>
          </a:p>
        </p:txBody>
      </p:sp>
      <p:pic>
        <p:nvPicPr>
          <p:cNvPr id="8" name="Рисунок 7" descr="Театр со сплошной заливкой">
            <a:extLst>
              <a:ext uri="{FF2B5EF4-FFF2-40B4-BE49-F238E27FC236}">
                <a16:creationId xmlns:a16="http://schemas.microsoft.com/office/drawing/2014/main" id="{35966F7E-16D2-13A8-B756-AC294E457E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98183" y="5462942"/>
            <a:ext cx="1238059" cy="1238059"/>
          </a:xfrm>
          <a:prstGeom prst="rect">
            <a:avLst/>
          </a:prstGeom>
        </p:spPr>
      </p:pic>
      <p:pic>
        <p:nvPicPr>
          <p:cNvPr id="10" name="Рисунок 9" descr="Отпечатки лап со сплошной заливкой">
            <a:extLst>
              <a:ext uri="{FF2B5EF4-FFF2-40B4-BE49-F238E27FC236}">
                <a16:creationId xmlns:a16="http://schemas.microsoft.com/office/drawing/2014/main" id="{7CF1FF56-6974-2122-9138-5371B79B03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92918" y="5462942"/>
            <a:ext cx="1238059" cy="1238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982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66B14D1-482A-3A4D-BFAE-BEF7AEA9A1B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915" t="26230" r="8711" b="5573"/>
          <a:stretch/>
        </p:blipFill>
        <p:spPr>
          <a:xfrm>
            <a:off x="0" y="0"/>
            <a:ext cx="1228854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D333D8-7CE7-D39F-D510-24867BCF89B5}"/>
              </a:ext>
            </a:extLst>
          </p:cNvPr>
          <p:cNvSpPr txBox="1"/>
          <p:nvPr/>
        </p:nvSpPr>
        <p:spPr>
          <a:xfrm>
            <a:off x="3747541" y="1843790"/>
            <a:ext cx="80247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6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Расширить взаимосвязи с медицинскими ВУЗами Дальневосточного федерального округа </a:t>
            </a:r>
            <a:endParaRPr lang="ru-RU" sz="3600" dirty="0">
              <a:latin typeface="Bookman Old Style" panose="02050604050505020204" pitchFamily="18" charset="0"/>
            </a:endParaRPr>
          </a:p>
        </p:txBody>
      </p:sp>
      <p:pic>
        <p:nvPicPr>
          <p:cNvPr id="6" name="Рисунок 5" descr="Медицина со сплошной заливкой">
            <a:extLst>
              <a:ext uri="{FF2B5EF4-FFF2-40B4-BE49-F238E27FC236}">
                <a16:creationId xmlns:a16="http://schemas.microsoft.com/office/drawing/2014/main" id="{1F1703EE-1BC9-C8DD-F911-7E639852B8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28026" y="5215166"/>
            <a:ext cx="1396583" cy="1396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1205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610C775-9296-C70C-A32C-799F0BA5C6E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723" t="25921" r="8325" b="52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32D22D-9B1B-9B37-C508-F890D9CCD02C}"/>
              </a:ext>
            </a:extLst>
          </p:cNvPr>
          <p:cNvSpPr txBox="1"/>
          <p:nvPr/>
        </p:nvSpPr>
        <p:spPr>
          <a:xfrm>
            <a:off x="4756878" y="330769"/>
            <a:ext cx="7435122" cy="58067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>
              <a:spcAft>
                <a:spcPts val="1000"/>
              </a:spcAft>
              <a:tabLst>
                <a:tab pos="630555" algn="l"/>
              </a:tabLst>
            </a:pPr>
            <a:r>
              <a:rPr lang="ru-RU" sz="3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Формирование и актуализация нормативной базы Совета обучающихся </a:t>
            </a:r>
          </a:p>
          <a:p>
            <a:pPr marL="457200">
              <a:spcAft>
                <a:spcPts val="1000"/>
              </a:spcAft>
              <a:tabLst>
                <a:tab pos="630555" algn="l"/>
              </a:tabLst>
            </a:pPr>
            <a:endParaRPr lang="ru-RU" sz="3200" dirty="0">
              <a:effectLst/>
              <a:latin typeface="Bookman Old Style" panose="02050604050505020204" pitchFamily="18" charset="0"/>
              <a:ea typeface="Times New Roman" panose="02020603050405020304" pitchFamily="18" charset="0"/>
            </a:endParaRPr>
          </a:p>
          <a:p>
            <a:pPr marL="457200">
              <a:spcAft>
                <a:spcPts val="1000"/>
              </a:spcAft>
              <a:tabLst>
                <a:tab pos="630555" algn="l"/>
              </a:tabLst>
            </a:pPr>
            <a:r>
              <a:rPr lang="ru-RU" sz="3200" dirty="0">
                <a:latin typeface="Bookman Old Style" panose="02050604050505020204" pitchFamily="18" charset="0"/>
                <a:ea typeface="Times New Roman" panose="02020603050405020304" pitchFamily="18" charset="0"/>
              </a:rPr>
              <a:t>Создание</a:t>
            </a:r>
            <a:r>
              <a:rPr lang="ru-RU" sz="3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нормативно правового сопровождения </a:t>
            </a:r>
            <a:r>
              <a:rPr lang="ru-RU" sz="32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тьюторского</a:t>
            </a:r>
            <a:r>
              <a:rPr lang="ru-RU" sz="3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движения</a:t>
            </a:r>
            <a:endParaRPr lang="ru-RU" sz="3200" dirty="0">
              <a:latin typeface="Bookman Old Style" panose="02050604050505020204" pitchFamily="18" charset="0"/>
              <a:ea typeface="Times New Roman" panose="02020603050405020304" pitchFamily="18" charset="0"/>
            </a:endParaRPr>
          </a:p>
          <a:p>
            <a:pPr marL="457200">
              <a:spcAft>
                <a:spcPts val="1000"/>
              </a:spcAft>
              <a:tabLst>
                <a:tab pos="630555" algn="l"/>
              </a:tabLst>
            </a:pPr>
            <a:endParaRPr lang="ru-RU" sz="3200" dirty="0">
              <a:effectLst/>
              <a:latin typeface="Bookman Old Style" panose="02050604050505020204" pitchFamily="18" charset="0"/>
              <a:ea typeface="Times New Roman" panose="02020603050405020304" pitchFamily="18" charset="0"/>
            </a:endParaRPr>
          </a:p>
          <a:p>
            <a:pPr marL="457200">
              <a:spcAft>
                <a:spcPts val="1000"/>
              </a:spcAft>
              <a:tabLst>
                <a:tab pos="630555" algn="l"/>
              </a:tabLst>
            </a:pPr>
            <a:r>
              <a:rPr lang="ru-RU" sz="3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Создание сектора управления общежитиями</a:t>
            </a:r>
            <a:b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8" name="Рисунок 7" descr="Успех группы со сплошной заливкой">
            <a:extLst>
              <a:ext uri="{FF2B5EF4-FFF2-40B4-BE49-F238E27FC236}">
                <a16:creationId xmlns:a16="http://schemas.microsoft.com/office/drawing/2014/main" id="{0CFF2BA4-7ED1-5C20-5A67-EFF13D3A0C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87987" y="5351506"/>
            <a:ext cx="1336623" cy="1336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395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ED06113-4FE7-3EF1-0933-D25281F1997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528" t="24995" r="8326" b="6191"/>
          <a:stretch/>
        </p:blipFill>
        <p:spPr>
          <a:xfrm>
            <a:off x="0" y="0"/>
            <a:ext cx="1230134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D71AE7-B5EC-7772-5AD0-9798FBC9A82F}"/>
              </a:ext>
            </a:extLst>
          </p:cNvPr>
          <p:cNvSpPr txBox="1"/>
          <p:nvPr/>
        </p:nvSpPr>
        <p:spPr>
          <a:xfrm>
            <a:off x="4167267" y="1993692"/>
            <a:ext cx="80247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6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Создание новых проектов в секторе по качеству образования для повышения успеваемости студентов</a:t>
            </a:r>
            <a:endParaRPr lang="ru-RU" sz="3600" dirty="0">
              <a:latin typeface="Bookman Old Style" panose="02050604050505020204" pitchFamily="18" charset="0"/>
            </a:endParaRPr>
          </a:p>
        </p:txBody>
      </p:sp>
      <p:pic>
        <p:nvPicPr>
          <p:cNvPr id="6" name="Рисунок 5" descr="Книги со сплошной заливкой">
            <a:extLst>
              <a:ext uri="{FF2B5EF4-FFF2-40B4-BE49-F238E27FC236}">
                <a16:creationId xmlns:a16="http://schemas.microsoft.com/office/drawing/2014/main" id="{C1581703-3399-0B80-9ECA-B82F25D41B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52879" y="5464842"/>
            <a:ext cx="1209206" cy="1209206"/>
          </a:xfrm>
          <a:prstGeom prst="rect">
            <a:avLst/>
          </a:prstGeom>
        </p:spPr>
      </p:pic>
      <p:pic>
        <p:nvPicPr>
          <p:cNvPr id="8" name="Рисунок 7" descr="Голова с шестеренками со сплошной заливкой">
            <a:extLst>
              <a:ext uri="{FF2B5EF4-FFF2-40B4-BE49-F238E27FC236}">
                <a16:creationId xmlns:a16="http://schemas.microsoft.com/office/drawing/2014/main" id="{72FB3BAD-AB63-8CB4-A438-BD1F29983E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643674" y="5464842"/>
            <a:ext cx="1209205" cy="1209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45808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175</Words>
  <Application>Microsoft Macintosh PowerPoint</Application>
  <PresentationFormat>Широкоэкранный</PresentationFormat>
  <Paragraphs>29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8" baseType="lpstr">
      <vt:lpstr>Arial</vt:lpstr>
      <vt:lpstr>Bookman Old Style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Ксения Ускова</dc:creator>
  <cp:lastModifiedBy>Ксения Ускова</cp:lastModifiedBy>
  <cp:revision>8</cp:revision>
  <dcterms:created xsi:type="dcterms:W3CDTF">2024-12-02T15:40:26Z</dcterms:created>
  <dcterms:modified xsi:type="dcterms:W3CDTF">2024-12-03T23:07:54Z</dcterms:modified>
</cp:coreProperties>
</file>